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Old Standard TT" panose="020B0604020202020204" charset="0"/>
      <p:regular r:id="rId8"/>
      <p:bold r:id="rId9"/>
      <p: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ca2413e6c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ca2413e6c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ca2413e6c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ca2413e6c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ca2413e6c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ca2413e6c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ca2413e6c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ca2413e6c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4p96vqI3z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youtube.com/watch?v=PDgu25Dsv34" TargetMode="External"/><Relationship Id="rId5" Type="http://schemas.openxmlformats.org/officeDocument/2006/relationships/hyperlink" Target="https://www.youtube.com/watch?v=XRppXdKDY_c" TargetMode="External"/><Relationship Id="rId4" Type="http://schemas.openxmlformats.org/officeDocument/2006/relationships/hyperlink" Target="https://www.youtube.com/watch?v=VgqOBgfMaP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942875"/>
            <a:ext cx="8118600" cy="1522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Mary Shelley/</a:t>
            </a:r>
            <a:r>
              <a:rPr lang="en" i="1"/>
              <a:t>Frankenstein</a:t>
            </a:r>
            <a:endParaRPr i="1"/>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rgbClr val="F3F3F3"/>
                </a:solidFill>
              </a:rPr>
              <a:t>“How far can we go in raising the dead without destroying the living?”</a:t>
            </a:r>
            <a:endParaRPr sz="2000">
              <a:solidFill>
                <a:srgbClr val="F3F3F3"/>
              </a:solidFill>
            </a:endParaRPr>
          </a:p>
          <a:p>
            <a:pPr marL="0" lvl="0" indent="0" algn="l" rtl="0">
              <a:spcBef>
                <a:spcPts val="0"/>
              </a:spcBef>
              <a:spcAft>
                <a:spcPts val="0"/>
              </a:spcAft>
              <a:buNone/>
            </a:pPr>
            <a:endParaRPr/>
          </a:p>
        </p:txBody>
      </p:sp>
      <p:pic>
        <p:nvPicPr>
          <p:cNvPr id="61" name="Google Shape;61;p13"/>
          <p:cNvPicPr preferRelativeResize="0"/>
          <p:nvPr/>
        </p:nvPicPr>
        <p:blipFill>
          <a:blip r:embed="rId3">
            <a:alphaModFix/>
          </a:blip>
          <a:stretch>
            <a:fillRect/>
          </a:stretch>
        </p:blipFill>
        <p:spPr>
          <a:xfrm>
            <a:off x="3633788" y="133350"/>
            <a:ext cx="1876425" cy="2438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45025"/>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solidFill>
                  <a:srgbClr val="F3F3F3"/>
                </a:solidFill>
              </a:rPr>
              <a:t>Texts that influenced our script:</a:t>
            </a:r>
            <a:endParaRPr b="1" u="sng">
              <a:solidFill>
                <a:srgbClr val="F3F3F3"/>
              </a:solidFill>
            </a:endParaRPr>
          </a:p>
          <a:p>
            <a:pPr marL="0" lvl="0" indent="0" algn="l" rtl="0">
              <a:spcBef>
                <a:spcPts val="0"/>
              </a:spcBef>
              <a:spcAft>
                <a:spcPts val="0"/>
              </a:spcAft>
              <a:buNone/>
            </a:pPr>
            <a:endParaRPr>
              <a:solidFill>
                <a:srgbClr val="F3F3F3"/>
              </a:solidFill>
            </a:endParaRPr>
          </a:p>
          <a:p>
            <a:pPr marL="457200" lvl="0" indent="-419100" algn="l" rtl="0">
              <a:spcBef>
                <a:spcPts val="0"/>
              </a:spcBef>
              <a:spcAft>
                <a:spcPts val="0"/>
              </a:spcAft>
              <a:buClr>
                <a:srgbClr val="F3F3F3"/>
              </a:buClr>
              <a:buSzPts val="3000"/>
              <a:buChar char="●"/>
            </a:pPr>
            <a:r>
              <a:rPr lang="en" i="1">
                <a:solidFill>
                  <a:srgbClr val="F3F3F3"/>
                </a:solidFill>
              </a:rPr>
              <a:t>Monster: The Story of Young Mary Shelley</a:t>
            </a:r>
            <a:r>
              <a:rPr lang="en">
                <a:solidFill>
                  <a:srgbClr val="F3F3F3"/>
                </a:solidFill>
              </a:rPr>
              <a:t> by M.R. Arnold</a:t>
            </a:r>
            <a:endParaRPr>
              <a:solidFill>
                <a:srgbClr val="F3F3F3"/>
              </a:solidFill>
            </a:endParaRPr>
          </a:p>
          <a:p>
            <a:pPr marL="457200" lvl="0" indent="-419100" algn="l" rtl="0">
              <a:spcBef>
                <a:spcPts val="0"/>
              </a:spcBef>
              <a:spcAft>
                <a:spcPts val="0"/>
              </a:spcAft>
              <a:buClr>
                <a:srgbClr val="F3F3F3"/>
              </a:buClr>
              <a:buSzPts val="3000"/>
              <a:buChar char="●"/>
            </a:pPr>
            <a:r>
              <a:rPr lang="en" i="1">
                <a:solidFill>
                  <a:srgbClr val="F3F3F3"/>
                </a:solidFill>
              </a:rPr>
              <a:t>Frankenstein </a:t>
            </a:r>
            <a:r>
              <a:rPr lang="en">
                <a:solidFill>
                  <a:srgbClr val="F3F3F3"/>
                </a:solidFill>
              </a:rPr>
              <a:t>by Mary Shelley</a:t>
            </a:r>
            <a:endParaRPr>
              <a:solidFill>
                <a:srgbClr val="F3F3F3"/>
              </a:solidFill>
            </a:endParaRPr>
          </a:p>
        </p:txBody>
      </p:sp>
      <p:pic>
        <p:nvPicPr>
          <p:cNvPr id="67" name="Google Shape;67;p14"/>
          <p:cNvPicPr preferRelativeResize="0"/>
          <p:nvPr/>
        </p:nvPicPr>
        <p:blipFill rotWithShape="1">
          <a:blip r:embed="rId3">
            <a:alphaModFix/>
          </a:blip>
          <a:srcRect l="10735" r="10617"/>
          <a:stretch/>
        </p:blipFill>
        <p:spPr>
          <a:xfrm>
            <a:off x="1586425" y="2925500"/>
            <a:ext cx="1685575" cy="2143125"/>
          </a:xfrm>
          <a:prstGeom prst="rect">
            <a:avLst/>
          </a:prstGeom>
          <a:noFill/>
          <a:ln>
            <a:noFill/>
          </a:ln>
        </p:spPr>
      </p:pic>
      <p:pic>
        <p:nvPicPr>
          <p:cNvPr id="68" name="Google Shape;68;p14"/>
          <p:cNvPicPr preferRelativeResize="0"/>
          <p:nvPr/>
        </p:nvPicPr>
        <p:blipFill>
          <a:blip r:embed="rId4">
            <a:alphaModFix/>
          </a:blip>
          <a:stretch>
            <a:fillRect/>
          </a:stretch>
        </p:blipFill>
        <p:spPr>
          <a:xfrm>
            <a:off x="6319263" y="2282063"/>
            <a:ext cx="1743075" cy="2619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6197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solidFill>
                  <a:srgbClr val="F3F3F3"/>
                </a:solidFill>
              </a:rPr>
              <a:t>Essential Questions:</a:t>
            </a:r>
            <a:endParaRPr b="1" u="sng">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What does it mean to be alive?</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How do you define “life” and “death”?</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How much does nature affect our development?</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How much does nurture affect our development?</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“How far can we go in raising the dead without destroying the living?”</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Why do authors write fiction? Why did Mary Shelley create something so horrible and yet so beautiful?</a:t>
            </a:r>
            <a:endParaRPr>
              <a:solidFill>
                <a:srgbClr val="F3F3F3"/>
              </a:solidFill>
            </a:endParaRPr>
          </a:p>
          <a:p>
            <a:pPr marL="0" lvl="0" indent="0" algn="l" rtl="0">
              <a:spcBef>
                <a:spcPts val="0"/>
              </a:spcBef>
              <a:spcAft>
                <a:spcPts val="0"/>
              </a:spcAft>
              <a:buNone/>
            </a:pPr>
            <a:endParaRPr>
              <a:solidFill>
                <a:srgbClr val="F3F3F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solidFill>
                  <a:srgbClr val="EFEFEF"/>
                </a:solidFill>
              </a:rPr>
              <a:t>Helpful Video Links</a:t>
            </a:r>
            <a:endParaRPr b="1" u="sng">
              <a:solidFill>
                <a:srgbClr val="EFEFEF"/>
              </a:solidFill>
            </a:endParaRPr>
          </a:p>
          <a:p>
            <a:pPr marL="0" lvl="0" indent="0" algn="l" rtl="0">
              <a:spcBef>
                <a:spcPts val="0"/>
              </a:spcBef>
              <a:spcAft>
                <a:spcPts val="0"/>
              </a:spcAft>
              <a:buNone/>
            </a:pPr>
            <a:endParaRPr/>
          </a:p>
          <a:p>
            <a:pPr marL="457200" lvl="0" indent="-419100" algn="l" rtl="0">
              <a:spcBef>
                <a:spcPts val="0"/>
              </a:spcBef>
              <a:spcAft>
                <a:spcPts val="0"/>
              </a:spcAft>
              <a:buClr>
                <a:srgbClr val="EFEFEF"/>
              </a:buClr>
              <a:buSzPts val="3000"/>
              <a:buChar char="●"/>
            </a:pPr>
            <a:r>
              <a:rPr lang="en" u="sng">
                <a:solidFill>
                  <a:srgbClr val="EFEFEF"/>
                </a:solidFill>
                <a:hlinkClick r:id="rId3"/>
              </a:rPr>
              <a:t>Biography, National Theatre</a:t>
            </a:r>
            <a:endParaRPr>
              <a:solidFill>
                <a:srgbClr val="EFEFEF"/>
              </a:solidFill>
            </a:endParaRPr>
          </a:p>
          <a:p>
            <a:pPr marL="457200" lvl="0" indent="-419100" algn="l" rtl="0">
              <a:spcBef>
                <a:spcPts val="0"/>
              </a:spcBef>
              <a:spcAft>
                <a:spcPts val="0"/>
              </a:spcAft>
              <a:buClr>
                <a:srgbClr val="EFEFEF"/>
              </a:buClr>
              <a:buSzPts val="3000"/>
              <a:buChar char="●"/>
            </a:pPr>
            <a:r>
              <a:rPr lang="en" u="sng">
                <a:solidFill>
                  <a:srgbClr val="EFEFEF"/>
                </a:solidFill>
                <a:hlinkClick r:id="rId4"/>
              </a:rPr>
              <a:t>In Search Of History-Frankenstein, History Channel</a:t>
            </a:r>
            <a:endParaRPr>
              <a:solidFill>
                <a:srgbClr val="EFEFEF"/>
              </a:solidFill>
            </a:endParaRPr>
          </a:p>
          <a:p>
            <a:pPr marL="457200" lvl="0" indent="-419100" algn="l" rtl="0">
              <a:spcBef>
                <a:spcPts val="0"/>
              </a:spcBef>
              <a:spcAft>
                <a:spcPts val="0"/>
              </a:spcAft>
              <a:buClr>
                <a:srgbClr val="EFEFEF"/>
              </a:buClr>
              <a:buSzPts val="3000"/>
              <a:buChar char="●"/>
            </a:pPr>
            <a:r>
              <a:rPr lang="en" u="sng">
                <a:solidFill>
                  <a:srgbClr val="EFEFEF"/>
                </a:solidFill>
                <a:hlinkClick r:id="rId5"/>
              </a:rPr>
              <a:t>Sparknotes Breakdown of </a:t>
            </a:r>
            <a:r>
              <a:rPr lang="en" i="1" u="sng">
                <a:solidFill>
                  <a:srgbClr val="EFEFEF"/>
                </a:solidFill>
                <a:hlinkClick r:id="rId5"/>
              </a:rPr>
              <a:t>Frankenstein</a:t>
            </a:r>
            <a:endParaRPr>
              <a:solidFill>
                <a:srgbClr val="EFEFEF"/>
              </a:solidFill>
            </a:endParaRPr>
          </a:p>
          <a:p>
            <a:pPr marL="457200" lvl="0" indent="-419100" algn="l" rtl="0">
              <a:spcBef>
                <a:spcPts val="0"/>
              </a:spcBef>
              <a:spcAft>
                <a:spcPts val="0"/>
              </a:spcAft>
              <a:buClr>
                <a:srgbClr val="EFEFEF"/>
              </a:buClr>
              <a:buSzPts val="3000"/>
              <a:buChar char="●"/>
            </a:pPr>
            <a:r>
              <a:rPr lang="en" u="sng">
                <a:solidFill>
                  <a:srgbClr val="EFEFEF"/>
                </a:solidFill>
                <a:hlinkClick r:id="rId6"/>
              </a:rPr>
              <a:t>TED-ED: </a:t>
            </a:r>
            <a:r>
              <a:rPr lang="en" i="1" u="sng">
                <a:solidFill>
                  <a:srgbClr val="EFEFEF"/>
                </a:solidFill>
                <a:hlinkClick r:id="rId6"/>
              </a:rPr>
              <a:t>Everything you need to know to read Frankenstein</a:t>
            </a:r>
            <a:r>
              <a:rPr lang="en">
                <a:solidFill>
                  <a:srgbClr val="EFEFEF"/>
                </a:solidFill>
              </a:rPr>
              <a:t> </a:t>
            </a:r>
            <a:endParaRPr>
              <a:solidFill>
                <a:srgbClr val="EFEFEF"/>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solidFill>
                <a:srgbClr val="F3F3F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solidFill>
                  <a:srgbClr val="F3F3F3"/>
                </a:solidFill>
              </a:rPr>
              <a:t>Now that we have explored the context of our story...</a:t>
            </a:r>
            <a:endParaRPr b="1" u="sng">
              <a:solidFill>
                <a:srgbClr val="F3F3F3"/>
              </a:solidFill>
            </a:endParaRPr>
          </a:p>
          <a:p>
            <a:pPr marL="0" lvl="0" indent="0" algn="l" rtl="0">
              <a:spcBef>
                <a:spcPts val="0"/>
              </a:spcBef>
              <a:spcAft>
                <a:spcPts val="0"/>
              </a:spcAft>
              <a:buNone/>
            </a:pP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What did you learn about Mary Shelley or </a:t>
            </a:r>
            <a:r>
              <a:rPr lang="en" i="1">
                <a:solidFill>
                  <a:srgbClr val="F3F3F3"/>
                </a:solidFill>
              </a:rPr>
              <a:t>Frankenstein?</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What do you consider to be key moments or important takeaways for our story?</a:t>
            </a:r>
            <a:endParaRPr>
              <a:solidFill>
                <a:srgbClr val="F3F3F3"/>
              </a:solidFill>
            </a:endParaRPr>
          </a:p>
          <a:p>
            <a:pPr marL="457200" lvl="0" indent="-419100" algn="l" rtl="0">
              <a:spcBef>
                <a:spcPts val="0"/>
              </a:spcBef>
              <a:spcAft>
                <a:spcPts val="0"/>
              </a:spcAft>
              <a:buClr>
                <a:srgbClr val="F3F3F3"/>
              </a:buClr>
              <a:buSzPts val="3000"/>
              <a:buChar char="●"/>
            </a:pPr>
            <a:r>
              <a:rPr lang="en">
                <a:solidFill>
                  <a:srgbClr val="F3F3F3"/>
                </a:solidFill>
              </a:rPr>
              <a:t>What do we need to do to further understand the story/create a story?</a:t>
            </a:r>
            <a:endParaRPr>
              <a:solidFill>
                <a:srgbClr val="F3F3F3"/>
              </a:solidFill>
            </a:endParaRP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On-screen Show (16:9)</PresentationFormat>
  <Paragraphs>25</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Old Standard TT</vt:lpstr>
      <vt:lpstr>Arial</vt:lpstr>
      <vt:lpstr>Paperback</vt:lpstr>
      <vt:lpstr>Mary Shelley/Frankenstein</vt:lpstr>
      <vt:lpstr>Texts that influenced our script:  Monster: The Story of Young Mary Shelley by M.R. Arnold Frankenstein by Mary Shelley</vt:lpstr>
      <vt:lpstr>Essential Questions: What does it mean to be alive? How do you define “life” and “death”? How much does nature affect our development? How much does nurture affect our development? “How far can we go in raising the dead without destroying the living?” Why do authors write fiction? Why did Mary Shelley create something so horrible and yet so beautiful? </vt:lpstr>
      <vt:lpstr>Helpful Video Links  Biography, National Theatre In Search Of History-Frankenstein, History Channel Sparknotes Breakdown of Frankenstein TED-ED: Everything you need to know to read Frankenstein    </vt:lpstr>
      <vt:lpstr>Now that we have explored the context of our story...  What did you learn about Mary Shelley or Frankenstein? What do you consider to be key moments or important takeaways for our story? What do we need to do to further understand the story/create a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Shelley/Frankenstein</dc:title>
  <dc:creator>S Doering</dc:creator>
  <cp:lastModifiedBy>S Doering</cp:lastModifiedBy>
  <cp:revision>1</cp:revision>
  <dcterms:modified xsi:type="dcterms:W3CDTF">2020-01-28T20:41:36Z</dcterms:modified>
</cp:coreProperties>
</file>